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27" autoAdjust="0"/>
    <p:restoredTop sz="90929"/>
  </p:normalViewPr>
  <p:slideViewPr>
    <p:cSldViewPr>
      <p:cViewPr varScale="1">
        <p:scale>
          <a:sx n="97" d="100"/>
          <a:sy n="97" d="100"/>
        </p:scale>
        <p:origin x="-11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C4F18C-5CEA-4D1F-A682-2B8F512ACEE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3FDBF1-9E9D-482C-96DC-D29A05952DB1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35E78-C982-4930-9066-7DA9A29C2C9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53AB4-D5D5-46D0-81BB-0AFC8F2B7CB3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ADC370-A92E-4E8C-820E-5439888FE70D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741EA-0D5C-42DD-BC1E-33DE0D0C5EB4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01299-DC86-4CD7-9A6F-FE8ADA122695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9C6DD-E713-44CB-8933-AF5BE1BFB68B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3AABB8-714F-4488-90F5-5BB02CFD88A8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CC7F8A-C0A6-4F92-A90D-32D78C025B46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8643B-EB2A-4B20-9DD5-A856B5CE6CA1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875BF-0846-436C-893C-BB7ADF58350C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A27A80-2566-48F8-AEE6-2E52C7E14032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38FF98-590B-4323-BBED-507A4886C79D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B08900-CACD-4505-A5FC-CCD5D184C706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5665D-3BD5-4B48-8D98-A6D68821C940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29145-49AF-4E41-8AB3-FE8358DE664A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E7EE1-3B20-4333-8C95-7CBE6401E4DE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BBEC03-3E63-4BD5-8471-76B12083ADAB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DB149-1D0A-49DD-B9DF-402AA40AC348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A845F1-82A0-4DCA-AE6C-BE625FF6B3AB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28A56-29A2-4AF9-BD15-1560119634EB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3B7030-B8BE-4908-B750-5E9AC79360E1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780E7-B10D-48FD-9FAC-3D50CF4E25FD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7F7C4-B045-4A69-A024-60F029C4F03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BB41B3-9241-4E3E-B745-6D707E66C2DA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2C7370-39ED-4C14-894F-32FD89DD74D0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6EFC6-6801-463E-AD6F-ADC587433B73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2695B3-C225-4AA5-9E60-7CDD9B438E8C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A844F-B710-4CB4-B215-1CEC49ADBD2B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12A7B-D577-43AF-A948-4D3B4EDB3996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14178D-D4A9-43CF-A26B-D183FE8B9245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E1AA4-3CF8-486F-BE7B-30E8B31CAF91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64B5F-74F4-4D69-904A-1C2481FFF0CA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D529B2-A462-4A33-BCAB-94C7467E3A22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ABEDBD-4756-4710-B3F4-BFB2CC5650F5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BA75C7-C4CE-4E8E-B1F3-615919500AD5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EF5E1-A048-43FD-8566-0E54BD4EC52B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F5A6E-C0E9-49AE-B2F4-82233ACA81EF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1B1D3-3B65-4770-AE0D-31F2CFC5C36A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ADF359-4FC0-45E1-8E00-3AA2228CE582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B7BC5C-9937-4333-BD4D-AAF84DCBC731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10FC08-B268-4D8B-980F-1B865A8214B6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52797-0549-4762-AD21-219FA9E093EC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26FE2-4DD7-4246-A2A3-3B27DF404D3A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060D4-1147-4BE0-B6AE-D26C42242FFD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CAB51B-C7C8-4FB7-B0A1-AA023D7C9FA9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DD997D-E80E-46A1-A8D0-6183C3A05073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1EE831-0B45-4B8C-8941-A07CDE7D8D69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84FEF-C059-40AA-B641-EE7DDEBCD15D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805B3E-E268-4249-8A38-8E8FB7CEA91E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73AF3B-FB75-404E-B224-58098DB4AB41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F3E429-93FF-4D75-B28E-2D092CAA7BA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10CA0-13CF-4743-9CF1-CD5535C7205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FCE90-CC30-4BA9-AA11-98B00E3C334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63C8C-3979-45DD-A647-3CA84A1C56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521E9-018F-4651-81A1-B21C7A387D0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B094A-9E88-44C9-91D3-5478BF7BC82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E3DAD-61F9-44C7-ABD3-80214137C6B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11E5F-7EC2-426A-B53B-A7713239CDD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83704-E3E2-4E8D-BE47-B3F8649294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5759B-5600-427D-9D76-2CA030A26BF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20DCC-B922-4F93-8F3A-9FB46D8A68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E564B-2A45-4757-AFFB-938D624157D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B51F8C-AEA6-4332-BC42-C91A33BB3A6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applause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schools.clipart.com/search/close-up?oid=4019682&amp;q=earth&amp;s=1&amp;a=c&amp;cid=&amp;k_mode=all&amp;k_exc=&amp;q_jpeg=1&amp;q_gif=1&amp;q_color=1&amp;q_bw=1&amp;q_eps=1&amp;q_wmf=1&amp;q_psd=1&amp;q_png=1&amp;date=&amp;pubid=&amp;isadv=1" TargetMode="Externa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hyperlink" Target="http://schools.clipart.com/search/close-up?oid=3845779&amp;q=moon&amp;s=1&amp;a=c&amp;cid=&amp;k_mode=all&amp;k_exc=&amp;q_jpeg=1&amp;q_gif=1&amp;q_color=1&amp;q_bw=1&amp;q_eps=1&amp;q_wmf=1&amp;q_psd=1&amp;q_png=1&amp;date=&amp;pubid=&amp;isadv=1" TargetMode="Externa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hyperlink" Target="http://schools.clipart.com/search/close-up?oid=877602&amp;q=leap%20year&amp;s=1&amp;a=c&amp;cid=&amp;k_mode=all&amp;k_exc=&amp;q_jpeg=1&amp;q_gif=1&amp;q_color=1&amp;q_bw=1&amp;q_eps=1&amp;q_wmf=1&amp;q_psd=1&amp;q_png=1&amp;date=&amp;pubid=&amp;isadv=1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hyperlink" Target="http://schools.clipart.com/search/close-up?oid=902454&amp;q=orbit%20sun&amp;s=1&amp;a=c&amp;cid=&amp;k_mode=all&amp;k_exc=&amp;q_jpeg=1&amp;q_gif=1&amp;q_color=1&amp;q_bw=1&amp;q_eps=1&amp;q_wmf=1&amp;q_psd=1&amp;q_png=1&amp;date=&amp;pubid=&amp;isadv=1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hyperlink" Target="http://schools.clipart.com/search/close-up?oid=3060288&amp;q=earth%20rotate&amp;s=1&amp;a=c&amp;cid=&amp;k_mode=all&amp;k_exc=&amp;q_jpeg=1&amp;q_gif=1&amp;q_color=1&amp;q_bw=1&amp;q_eps=1&amp;q_wmf=1&amp;q_psd=1&amp;q_png=1&amp;date=&amp;pubid=&amp;isadv=1" TargetMode="Externa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chools.clipart.com/search/close-up?oid=4019620&amp;q=earth&amp;s=1&amp;a=c&amp;cid=&amp;k_mode=all&amp;k_exc=&amp;q_jpeg=1&amp;q_gif=1&amp;q_color=1&amp;q_bw=1&amp;q_eps=1&amp;q_wmf=1&amp;q_psd=1&amp;q_png=1&amp;date=&amp;pubid=&amp;isadv=1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schools.clipart.com/search/close-up?oid=3845791&amp;q=moon&amp;s=1&amp;a=c&amp;cid=&amp;k_mode=all&amp;k_exc=&amp;q_jpeg=1&amp;q_gif=1&amp;q_color=1&amp;q_bw=1&amp;q_eps=1&amp;q_wmf=1&amp;q_psd=1&amp;q_png=1&amp;date=&amp;pubid=&amp;isadv=1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://schools.clipart.com/search/close-up?oid=3978228&amp;q=space%20shuttle&amp;s=1&amp;a=c&amp;cid=&amp;k_mode=all&amp;k_exc=&amp;q_jpeg=1&amp;q_gif=1&amp;q_color=1&amp;q_bw=1&amp;q_eps=1&amp;q_wmf=1&amp;q_psd=1&amp;q_png=1&amp;date=&amp;pubid=&amp;isadv=1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hyperlink" Target="http://schools.clipart.com/search/close-up?oid=3769068&amp;q=sunrise&amp;s=31&amp;a=c&amp;cid=&amp;fic=0&amp;k_mode=all&amp;k_exc=&amp;q_jpeg=1&amp;q_gif=1&amp;q_color=1&amp;q_bw=1&amp;q_eps=1&amp;q_wmf=1&amp;q_psd=1&amp;q_png=1&amp;date=&amp;pubid=&amp;isadv=1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http://schools.clipart.com/search/close-up?oid=3733369&amp;q=sun%20sky&amp;s=1&amp;a=c&amp;cid=&amp;k_mode=all&amp;k_exc=&amp;q_jpeg=1&amp;q_gif=1&amp;q_color=1&amp;q_bw=1&amp;q_eps=1&amp;q_wmf=1&amp;q_psd=1&amp;q_png=1&amp;date=&amp;pubid=&amp;isadv=1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hyperlink" Target="http://schools.clipart.com/search/close-up?oid=3037086&amp;q=winter%20shadow&amp;s=1&amp;a=c&amp;cid=&amp;k_mode=all&amp;k_exc=&amp;q_jpeg=1&amp;q_gif=1&amp;q_color=1&amp;q_bw=1&amp;q_eps=1&amp;q_wmf=1&amp;q_psd=1&amp;q_png=1&amp;date=&amp;pubid=&amp;isadv=1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schools.clipart.com/search/close-up?oid=4022401&amp;q=earth&amp;s=31&amp;a=c&amp;cid=&amp;fic=0&amp;k_mode=all&amp;k_exc=&amp;q_jpeg=1&amp;q_gif=1&amp;q_color=1&amp;q_bw=1&amp;q_eps=1&amp;q_wmf=1&amp;q_psd=1&amp;q_png=1&amp;date=&amp;pubid=&amp;isadv=1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 dirty="0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 dirty="0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 dirty="0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Key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Concepts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Sun, Moon,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Earth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Day, Month,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Year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Sun and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Stars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Seasons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69" name="WordArt 121"/>
          <p:cNvSpPr>
            <a:spLocks noChangeArrowheads="1" noChangeShapeType="1" noTextEdit="1"/>
          </p:cNvSpPr>
          <p:nvPr/>
        </p:nvSpPr>
        <p:spPr bwMode="auto">
          <a:xfrm>
            <a:off x="152400" y="304800"/>
            <a:ext cx="16002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3581400"/>
          </a:xfrm>
        </p:spPr>
        <p:txBody>
          <a:bodyPr/>
          <a:lstStyle/>
          <a:p>
            <a:r>
              <a:rPr lang="en-US" dirty="0" smtClean="0"/>
              <a:t>Shadows are _____ in the winter and ___________ in the summer.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Longer in winter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S</a:t>
            </a:r>
            <a:r>
              <a:rPr lang="en-US" dirty="0" smtClean="0"/>
              <a:t>horter in summer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Sun is ____ times wider than the Earth. </a:t>
            </a:r>
            <a:br>
              <a:rPr lang="en-US" dirty="0" smtClean="0"/>
            </a:br>
            <a:r>
              <a:rPr lang="en-US" dirty="0" smtClean="0"/>
              <a:t>A. 500 </a:t>
            </a:r>
            <a:br>
              <a:rPr lang="en-US" dirty="0" smtClean="0"/>
            </a:br>
            <a:r>
              <a:rPr lang="en-US" dirty="0" smtClean="0"/>
              <a:t>B. 109</a:t>
            </a:r>
            <a:br>
              <a:rPr lang="en-US" dirty="0" smtClean="0"/>
            </a:br>
            <a:r>
              <a:rPr lang="en-US" dirty="0" smtClean="0"/>
              <a:t>C. 25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0842" name="WordArt 1034"/>
          <p:cNvSpPr>
            <a:spLocks noChangeArrowheads="1" noChangeShapeType="1" noTextEdit="1"/>
          </p:cNvSpPr>
          <p:nvPr/>
        </p:nvSpPr>
        <p:spPr bwMode="auto">
          <a:xfrm>
            <a:off x="5334000" y="1600200"/>
            <a:ext cx="3048000" cy="29702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en-US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</a:t>
            </a:r>
            <a:r>
              <a:rPr lang="en-US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109</a:t>
            </a:r>
            <a:endParaRPr lang="en-US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6" name="Picture 5" descr="http://images.clipart.com/thw/thw11/CL/5344_2005010018/000803_1078_94/000803_1078_9438_v__v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57200"/>
            <a:ext cx="4800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1905000" y="3124200"/>
            <a:ext cx="2514600" cy="0"/>
          </a:xfrm>
          <a:prstGeom prst="lin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 descr="http://images.clipart.com/thm/thm11/CL/5344_2005010018/000803_1074_14/000803_1074_1474_v__v.thm.jpg">
            <a:hlinkClick r:id="rId5" tooltip="&quot;Formats: WMF, EPS, JPG, GIF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724400"/>
            <a:ext cx="121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 bwMode="auto">
          <a:xfrm rot="10800000" flipV="1">
            <a:off x="3657600" y="1676400"/>
            <a:ext cx="2743200" cy="1447800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248400" y="5334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Diameter 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5638800" y="1366937"/>
            <a:ext cx="1741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Diameter</a:t>
            </a:r>
            <a:endParaRPr lang="en-US" sz="2000" b="1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_____ is about </a:t>
            </a:r>
            <a:r>
              <a:rPr lang="en-US" sz="4800" b="1" dirty="0" smtClean="0"/>
              <a:t>30 </a:t>
            </a:r>
            <a:r>
              <a:rPr lang="en-US" dirty="0" smtClean="0"/>
              <a:t>diameters away from the Earth.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8382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Moon </a:t>
            </a:r>
            <a:endParaRPr lang="en-US" dirty="0"/>
          </a:p>
        </p:txBody>
      </p:sp>
      <p:pic>
        <p:nvPicPr>
          <p:cNvPr id="7" name="Picture 6" descr="http://images.clipart.com/thb/thb8/CL/14462/1001606079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743200"/>
            <a:ext cx="33337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Moon is about ___ size of the earth. </a:t>
            </a:r>
            <a:endParaRPr lang="en-US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½</a:t>
            </a:r>
          </a:p>
          <a:p>
            <a:pPr marL="514350" indent="-514350">
              <a:buAutoNum type="alphaUcPeriod"/>
            </a:pPr>
            <a:r>
              <a:rPr lang="en-US" dirty="0" smtClean="0"/>
              <a:t>¼ </a:t>
            </a:r>
          </a:p>
          <a:p>
            <a:pPr marL="514350" indent="-514350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7200" dirty="0" smtClean="0"/>
              <a:t>¼ </a:t>
            </a:r>
            <a:br>
              <a:rPr lang="en-US" sz="7200" dirty="0" smtClean="0"/>
            </a:br>
            <a:endParaRPr lang="en-US" sz="7200" dirty="0"/>
          </a:p>
        </p:txBody>
      </p:sp>
      <p:pic>
        <p:nvPicPr>
          <p:cNvPr id="6" name="Picture 5" descr="http://images.clipart.com/thb/thb6/CL/artineed/geography/earth_globes_001/03w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124200"/>
            <a:ext cx="4495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images.clipart.com/thm/thm11/CL/5433_2005010014/000803_1074_23/000803_1074_2334_v__v.thm.jpg">
            <a:hlinkClick r:id="rId5" tooltip="&quot;Formats: WMF, EPS, JPG, GIF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352800"/>
            <a:ext cx="175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 rot="16200000" flipH="1">
            <a:off x="3200400" y="4724400"/>
            <a:ext cx="2667000" cy="76200"/>
          </a:xfrm>
          <a:prstGeom prst="lin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2895600" y="4800600"/>
            <a:ext cx="3581400" cy="76200"/>
          </a:xfrm>
          <a:prstGeom prst="lin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makes the moon appear to be the same size as the sun even though it is </a:t>
            </a:r>
            <a:r>
              <a:rPr lang="en-US" b="1" u="sng" dirty="0" smtClean="0"/>
              <a:t>not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moon is </a:t>
            </a:r>
            <a:r>
              <a:rPr lang="en-US" b="1" i="1" u="sng" dirty="0" smtClean="0"/>
              <a:t>400 times smaller </a:t>
            </a:r>
            <a:r>
              <a:rPr lang="en-US" dirty="0" smtClean="0"/>
              <a:t>than the sun but </a:t>
            </a:r>
            <a:r>
              <a:rPr lang="en-US" b="1" i="1" u="sng" dirty="0" smtClean="0"/>
              <a:t>400 times closer </a:t>
            </a:r>
            <a:r>
              <a:rPr lang="en-US" dirty="0" smtClean="0"/>
              <a:t>than the sun. This makes it appear to be the same size as the sun.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does NASA stand for?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Why is there a leap year every four years?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It takes Earth 365 ¼ days to orbit the sun, and our calendar year is only 365 days long. That means that an extra ¼ day is unaccounted for each year.</a:t>
            </a:r>
            <a:endParaRPr lang="en-US" dirty="0"/>
          </a:p>
        </p:txBody>
      </p:sp>
      <p:pic>
        <p:nvPicPr>
          <p:cNvPr id="6" name="Picture 5" descr="http://images.clipart.com/thm/thm5/CL/STGR001/broderbund1-2a-mgd/eve_h7/hede2666.thm.gif">
            <a:hlinkClick r:id="rId4" tooltip="&quot;Formats: WMF, JPG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495800"/>
            <a:ext cx="5029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long does it take the Earth to orbit the sun? </a:t>
            </a:r>
            <a:endParaRPr lang="en-US" dirty="0"/>
          </a:p>
        </p:txBody>
      </p:sp>
      <p:sp>
        <p:nvSpPr>
          <p:cNvPr id="13927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10 years</a:t>
            </a:r>
          </a:p>
          <a:p>
            <a:pPr marL="514350" indent="-514350">
              <a:buAutoNum type="alphaUcPeriod"/>
            </a:pPr>
            <a:r>
              <a:rPr lang="en-US" dirty="0" smtClean="0"/>
              <a:t>1 year</a:t>
            </a:r>
          </a:p>
          <a:p>
            <a:pPr marL="514350" indent="-514350">
              <a:buAutoNum type="alphaUcPeriod"/>
            </a:pPr>
            <a:r>
              <a:rPr lang="en-US" dirty="0" smtClean="0"/>
              <a:t>1 million years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4114800"/>
            <a:ext cx="7772400" cy="1676400"/>
          </a:xfrm>
        </p:spPr>
        <p:txBody>
          <a:bodyPr/>
          <a:lstStyle/>
          <a:p>
            <a:r>
              <a:rPr lang="en-US" sz="6600" dirty="0" smtClean="0"/>
              <a:t>1 year </a:t>
            </a:r>
            <a:endParaRPr lang="en-US" sz="6600" dirty="0"/>
          </a:p>
        </p:txBody>
      </p:sp>
      <p:pic>
        <p:nvPicPr>
          <p:cNvPr id="6" name="Picture 5" descr="http://images.clipart.com/thm/thm5/CL/STGR024/broder-6/misc2/s_tsp036.thm.gif">
            <a:hlinkClick r:id="rId4" tooltip="&quot;Formats: WMF, JPG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4572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How long does it take Earth to rotate on its axis?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http://images.clipart.com/thb/thb5/CL/STGR017/broder-5a/busin15/hedb3272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828801"/>
            <a:ext cx="4724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images.clipart.com/thm/thm6/CL/artineed/holiday_occasion/spring_earth_day_001/016.thm.gif">
            <a:hlinkClick r:id="rId5" tooltip="&quot;Formats: WMF, EPS, JPG, GIF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3581400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It takes the _____ about </a:t>
            </a:r>
            <a:r>
              <a:rPr lang="en-US" b="1" dirty="0" smtClean="0"/>
              <a:t>1 month </a:t>
            </a:r>
            <a:r>
              <a:rPr lang="en-US" dirty="0" smtClean="0"/>
              <a:t>to revolve around the Earth.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7772400" cy="1828800"/>
          </a:xfrm>
        </p:spPr>
        <p:txBody>
          <a:bodyPr/>
          <a:lstStyle/>
          <a:p>
            <a:r>
              <a:rPr lang="en-US" dirty="0" smtClean="0"/>
              <a:t>Moon </a:t>
            </a:r>
            <a:endParaRPr lang="en-US" dirty="0"/>
          </a:p>
        </p:txBody>
      </p:sp>
      <p:pic>
        <p:nvPicPr>
          <p:cNvPr id="7" name="Picture 6" descr="http://images.clipart.com/thm/thm11/CL/5433_2005010014/000803_1074_23/000803_1074_2336_v__v.thm.jpg">
            <a:hlinkClick r:id="rId4" tooltip="&quot;Formats: WMF, EPS, JPG, GIF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5486400"/>
            <a:ext cx="114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ttp://images.clipart.com/thm/thm11/CL/5344_2005010018/000803_1074_14/000803_1074_1491_v__v.thm.jpg">
            <a:hlinkClick r:id="rId6" tooltip="&quot;Formats: WMF, EPS, JPG, GIF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36220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 bwMode="auto">
          <a:xfrm rot="16200000" flipH="1">
            <a:off x="571500" y="3695700"/>
            <a:ext cx="3048000" cy="76200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5067300" y="4000500"/>
            <a:ext cx="3276600" cy="1588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10800000">
            <a:off x="2057400" y="1981200"/>
            <a:ext cx="4572000" cy="1588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3276600" y="5943600"/>
            <a:ext cx="3429000" cy="1588"/>
          </a:xfrm>
          <a:prstGeom prst="straightConnector1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Define the term rotation.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spinning of an object around a central axis.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6000" b="1" u="sng" dirty="0" smtClean="0"/>
              <a:t>N</a:t>
            </a:r>
            <a:r>
              <a:rPr lang="en-US" sz="6000" dirty="0" smtClean="0"/>
              <a:t>ational </a:t>
            </a:r>
            <a:r>
              <a:rPr lang="en-US" sz="6000" b="1" u="sng" dirty="0" smtClean="0"/>
              <a:t>A</a:t>
            </a:r>
            <a:r>
              <a:rPr lang="en-US" sz="6000" dirty="0" smtClean="0"/>
              <a:t>eronautics  and </a:t>
            </a:r>
            <a:br>
              <a:rPr lang="en-US" sz="6000" dirty="0" smtClean="0"/>
            </a:br>
            <a:r>
              <a:rPr lang="en-US" sz="6000" b="1" u="sng" dirty="0" smtClean="0"/>
              <a:t>S</a:t>
            </a:r>
            <a:r>
              <a:rPr lang="en-US" sz="6000" dirty="0" smtClean="0"/>
              <a:t>pace </a:t>
            </a:r>
            <a:r>
              <a:rPr lang="en-US" sz="6000" b="1" u="sng" dirty="0" smtClean="0"/>
              <a:t>A</a:t>
            </a:r>
            <a:r>
              <a:rPr lang="en-US" sz="6000" dirty="0" smtClean="0"/>
              <a:t>dministration</a:t>
            </a:r>
            <a:endParaRPr lang="en-US" sz="6000" dirty="0"/>
          </a:p>
        </p:txBody>
      </p:sp>
      <p:pic>
        <p:nvPicPr>
          <p:cNvPr id="9" name="Picture 8" descr="http://images.clipart.com/thm/thm11/CL/5344_2005010018/000803_1062_32/000803_1062_3216_v__v.thm.jpg">
            <a:hlinkClick r:id="rId4" tooltip="&quot;Formats: WMF, EPS, JPG, GIF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4419600"/>
            <a:ext cx="3048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orbiting </a:t>
            </a:r>
            <a:r>
              <a:rPr lang="en-US" dirty="0" smtClean="0"/>
              <a:t>of one object around another is called: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Revolution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sun rises in the ______, and sets in the _______.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Rises in East</a:t>
            </a:r>
            <a:br>
              <a:rPr lang="en-US" dirty="0" smtClean="0"/>
            </a:br>
            <a:r>
              <a:rPr lang="en-US" u="sng" dirty="0" smtClean="0"/>
              <a:t>Set</a:t>
            </a:r>
            <a:r>
              <a:rPr lang="en-US" dirty="0" smtClean="0"/>
              <a:t>s in </a:t>
            </a:r>
            <a:r>
              <a:rPr lang="en-US" u="sng" dirty="0" smtClean="0"/>
              <a:t>West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http://images.clipart.com/thm/thm11/CL/5433_2005010014/000803_1053_35/000803_1053_3510_v__v.thm.jpg">
            <a:hlinkClick r:id="rId4" tooltip="&quot;Formats: WMF, EPS, JPG, GIF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886200"/>
            <a:ext cx="5562600" cy="2743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sun looks _______ in the sky in summer.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A. higher </a:t>
            </a:r>
            <a:br>
              <a:rPr lang="en-US" dirty="0" smtClean="0"/>
            </a:br>
            <a:r>
              <a:rPr lang="en-US" dirty="0" smtClean="0"/>
              <a:t>B. lower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2667000"/>
          </a:xfrm>
        </p:spPr>
        <p:txBody>
          <a:bodyPr/>
          <a:lstStyle/>
          <a:p>
            <a:r>
              <a:rPr lang="en-US" dirty="0" smtClean="0"/>
              <a:t>Higher </a:t>
            </a:r>
            <a:endParaRPr lang="en-US" dirty="0"/>
          </a:p>
        </p:txBody>
      </p:sp>
      <p:pic>
        <p:nvPicPr>
          <p:cNvPr id="172041" name="Picture 9" descr="http://images.clipart.com/thm/thm11/CL/5344_2005010018/000803_1076_58/000803_1076_5877_v__v.thm.jpg">
            <a:hlinkClick r:id="rId4" tooltip="Formats: WMF, EPS, JPG, GIF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762000"/>
            <a:ext cx="51816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sun rises the latest and sets the earliest during what season?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http://images.clipart.com/thb/thb1/CL/megapack/seasons/winterc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943225"/>
            <a:ext cx="5029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path of the sun in the sky is: </a:t>
            </a:r>
            <a:endParaRPr lang="en-US" dirty="0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LcPeriod"/>
            </a:pPr>
            <a:r>
              <a:rPr lang="en-US" dirty="0" smtClean="0"/>
              <a:t>Ecliptic</a:t>
            </a:r>
          </a:p>
          <a:p>
            <a:pPr marL="514350" indent="-514350" algn="l">
              <a:buAutoNum type="alphaLcPeriod"/>
            </a:pPr>
            <a:r>
              <a:rPr lang="en-US" sz="2800" dirty="0" smtClean="0"/>
              <a:t>A phase of the moon. 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Ecliptic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 dirty="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People of early civilizations (140 A.D.) believed that _____ was the center of the universe.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North Star is the star over the _____ Pole.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North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causes Seasons?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tilt of the Earth </a:t>
            </a:r>
            <a:endParaRPr lang="en-US" dirty="0"/>
          </a:p>
        </p:txBody>
      </p:sp>
      <p:pic>
        <p:nvPicPr>
          <p:cNvPr id="188425" name="Picture 9" descr="http://images.clipart.com/thb/thb4/49F/world_book_8_1_2/wbv125c.th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18166">
            <a:off x="3742067" y="3654082"/>
            <a:ext cx="2436165" cy="247147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During the winter shadows are usually: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shorter</a:t>
            </a:r>
            <a:br>
              <a:rPr lang="en-US" dirty="0" smtClean="0"/>
            </a:br>
            <a:r>
              <a:rPr lang="en-US" dirty="0" smtClean="0"/>
              <a:t>b. Longer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Longer </a:t>
            </a:r>
            <a:endParaRPr lang="en-US" dirty="0"/>
          </a:p>
        </p:txBody>
      </p:sp>
      <p:pic>
        <p:nvPicPr>
          <p:cNvPr id="7" name="Picture 6" descr="http://images.clipart.com/thm/thm6/CL/artineed/silhouette/men_002/06k.thm.gif">
            <a:hlinkClick r:id="rId4" tooltip="&quot;Formats: WMF, EPS, JPG, GIF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200400"/>
            <a:ext cx="586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When it is winter in the northern hemisphere, what season is it in the southern hemisphere? </a:t>
            </a:r>
            <a:endParaRPr lang="en-US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6619" name="Picture 11" descr="http://images.clipart.com/thb/thb1/CL/megapack/seasons/summerc.th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057400"/>
            <a:ext cx="3333750" cy="96202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Describe the relationship between day and night during an equinox.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They are Equal! </a:t>
            </a:r>
            <a:endParaRPr lang="en-US" dirty="0"/>
          </a:p>
        </p:txBody>
      </p:sp>
      <p:pic>
        <p:nvPicPr>
          <p:cNvPr id="7" name="Picture 6" descr="http://images.clipart.com/thb/thb6/CL/steele/vernal_equinox/veqnx005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352800"/>
            <a:ext cx="33337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9600" dirty="0" smtClean="0"/>
              <a:t>Earth</a:t>
            </a:r>
            <a:endParaRPr lang="en-US" sz="9600" dirty="0"/>
          </a:p>
        </p:txBody>
      </p:sp>
      <p:pic>
        <p:nvPicPr>
          <p:cNvPr id="6" name="Picture 5" descr="http://images.clipart.com/thm/thm11/CL/5344_2005010018/000803_1074_74/000803_1074_7401_v__v.thm.jpg">
            <a:hlinkClick r:id="rId4" tooltip="&quot;Formats: WMF, EPS, JPG, GIF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581400"/>
            <a:ext cx="320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Equinoxes occur on the first day of what seasons: </a:t>
            </a:r>
            <a:endParaRPr lang="en-US" dirty="0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Spring and Fall 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 early Native Americans who developed a calendar using rocks were the ___________________.</a:t>
            </a:r>
            <a:endParaRPr lang="en-US" dirty="0"/>
          </a:p>
        </p:txBody>
      </p:sp>
      <p:sp>
        <p:nvSpPr>
          <p:cNvPr id="5" name="Rectangle 3080"/>
          <p:cNvSpPr txBox="1">
            <a:spLocks noChangeArrowheads="1"/>
          </p:cNvSpPr>
          <p:nvPr/>
        </p:nvSpPr>
        <p:spPr bwMode="auto">
          <a:xfrm>
            <a:off x="381000" y="2286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A. Aztec</a:t>
            </a:r>
            <a:b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B. Iroquois </a:t>
            </a:r>
            <a:b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C. Anasazi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 smtClean="0"/>
              <a:t>Anasazi </a:t>
            </a:r>
            <a:endParaRPr lang="en-US" sz="9600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When the shadow is shortest and the sun is at its highest point in the sky, this point is called: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51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3352800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9600" dirty="0" smtClean="0"/>
              <a:t>Solar Noon </a:t>
            </a:r>
            <a:r>
              <a:rPr lang="en-US" sz="9600" dirty="0"/>
              <a:t/>
            </a:r>
            <a:br>
              <a:rPr lang="en-US" sz="96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 descr="http://images.clipart.com/thw/thw11/CL/5344_2005010018/010303_0679_14/010303_0679_1404_v__v.th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04800"/>
            <a:ext cx="26717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515</Words>
  <Application>Microsoft Office PowerPoint</Application>
  <PresentationFormat>On-screen Show (4:3)</PresentationFormat>
  <Paragraphs>151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Slide 1</vt:lpstr>
      <vt:lpstr>What does NASA stand for?  </vt:lpstr>
      <vt:lpstr>National Aeronautics  and  Space Administration</vt:lpstr>
      <vt:lpstr>People of early civilizations (140 A.D.) believed that _____ was the center of the universe. </vt:lpstr>
      <vt:lpstr>Earth</vt:lpstr>
      <vt:lpstr>The early Native Americans who developed a calendar using rocks were the ___________________.</vt:lpstr>
      <vt:lpstr>Anasazi </vt:lpstr>
      <vt:lpstr>When the shadow is shortest and the sun is at its highest point in the sky, this point is called:  </vt:lpstr>
      <vt:lpstr>        Solar Noon   </vt:lpstr>
      <vt:lpstr>Shadows are _____ in the winter and ___________ in the summer. </vt:lpstr>
      <vt:lpstr>Longer in winter   Shorter in summer </vt:lpstr>
      <vt:lpstr>The Sun is ____ times wider than the Earth.  A. 500  B. 109 C. 25 </vt:lpstr>
      <vt:lpstr>Slide 13</vt:lpstr>
      <vt:lpstr>The _____ is about 30 diameters away from the Earth. </vt:lpstr>
      <vt:lpstr>Slide 15</vt:lpstr>
      <vt:lpstr>The Moon is about ___ size of the earth. </vt:lpstr>
      <vt:lpstr>¼  </vt:lpstr>
      <vt:lpstr>What makes the moon appear to be the same size as the sun even though it is not? </vt:lpstr>
      <vt:lpstr>The moon is 400 times smaller than the sun but 400 times closer than the sun. This makes it appear to be the same size as the sun. </vt:lpstr>
      <vt:lpstr>Why is there a leap year every four years?   </vt:lpstr>
      <vt:lpstr>It takes Earth 365 ¼ days to orbit the sun, and our calendar year is only 365 days long. That means that an extra ¼ day is unaccounted for each year.</vt:lpstr>
      <vt:lpstr>How long does it take the Earth to orbit the sun? </vt:lpstr>
      <vt:lpstr>1 year </vt:lpstr>
      <vt:lpstr>How long does it take Earth to rotate on its axis? </vt:lpstr>
      <vt:lpstr> </vt:lpstr>
      <vt:lpstr>It takes the _____ about 1 month to revolve around the Earth. </vt:lpstr>
      <vt:lpstr>Moon </vt:lpstr>
      <vt:lpstr>Define the term rotation.</vt:lpstr>
      <vt:lpstr>The spinning of an object around a central axis. </vt:lpstr>
      <vt:lpstr>The orbiting of one object around another is called: </vt:lpstr>
      <vt:lpstr>Revolution </vt:lpstr>
      <vt:lpstr>The sun rises in the ______, and sets in the _______.</vt:lpstr>
      <vt:lpstr>Rises in East Sets in West </vt:lpstr>
      <vt:lpstr>The sun looks _______ in the sky in summer.    A. higher  B. lower </vt:lpstr>
      <vt:lpstr>Higher </vt:lpstr>
      <vt:lpstr>The sun rises the latest and sets the earliest during what season? </vt:lpstr>
      <vt:lpstr> </vt:lpstr>
      <vt:lpstr>The path of the sun in the sky is: </vt:lpstr>
      <vt:lpstr>Ecliptic </vt:lpstr>
      <vt:lpstr>The North Star is the star over the _____ Pole. </vt:lpstr>
      <vt:lpstr>North </vt:lpstr>
      <vt:lpstr>What causes Seasons? </vt:lpstr>
      <vt:lpstr>The tilt of the Earth </vt:lpstr>
      <vt:lpstr>During the winter shadows are usually:   A. shorter b. Longer </vt:lpstr>
      <vt:lpstr>Longer </vt:lpstr>
      <vt:lpstr>When it is winter in the northern hemisphere, what season is it in the southern hemisphere? </vt:lpstr>
      <vt:lpstr> </vt:lpstr>
      <vt:lpstr>Describe the relationship between day and night during an equinox.</vt:lpstr>
      <vt:lpstr>They are Equal! </vt:lpstr>
      <vt:lpstr>The Equinoxes occur on the first day of what seasons: </vt:lpstr>
      <vt:lpstr>Spring and Fall 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TEST</cp:lastModifiedBy>
  <cp:revision>54</cp:revision>
  <dcterms:created xsi:type="dcterms:W3CDTF">1998-08-19T17:45:48Z</dcterms:created>
  <dcterms:modified xsi:type="dcterms:W3CDTF">2009-09-23T18:22:49Z</dcterms:modified>
</cp:coreProperties>
</file>